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metadata" ContentType="application/binary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  <Default Extension="mp4" ContentType="video/mp4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9"/>
  </p:notesMasterIdLst>
  <p:sldIdLst>
    <p:sldId id="367" r:id="rId5"/>
    <p:sldId id="368" r:id="rId6"/>
    <p:sldId id="369" r:id="rId7"/>
    <p:sldId id="370" r:id="rId8"/>
    <p:sldId id="371" r:id="rId9"/>
    <p:sldId id="372" r:id="rId10"/>
    <p:sldId id="373" r:id="rId11"/>
    <p:sldId id="374" r:id="rId12"/>
    <p:sldId id="375" r:id="rId13"/>
    <p:sldId id="376" r:id="rId14"/>
    <p:sldId id="377" r:id="rId15"/>
    <p:sldId id="349" r:id="rId16"/>
    <p:sldId id="378" r:id="rId17"/>
    <p:sldId id="348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588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52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00A8"/>
    <a:srgbClr val="0000FF"/>
    <a:srgbClr val="213163"/>
    <a:srgbClr val="223366"/>
    <a:srgbClr val="001131"/>
    <a:srgbClr val="DDE8FF"/>
    <a:srgbClr val="851910"/>
    <a:srgbClr val="FFD5D5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592178-F033-D4A4-1C7C-B768D5388035}" v="157" dt="2023-08-16T08:51:23.496"/>
    <p1510:client id="{2A6E1EEA-26FA-3051-5D10-24B2AEE020AD}" v="1" dt="2023-08-09T07:52:16.128"/>
    <p1510:client id="{2E74B55C-EDF1-11E4-F799-DB2F1ADAEF81}" v="111" dt="2023-08-16T12:41:14.092"/>
    <p1510:client id="{4874CBA3-038D-A30C-840F-2D3931F4BB12}" v="53" dt="2023-08-16T11:22:10.777"/>
    <p1510:client id="{6240E5D0-33D0-60B6-5770-43E44B3129F8}" v="24" dt="2023-08-09T18:35:52.707"/>
    <p1510:client id="{6650A404-D67C-24D4-A22C-A8BBCB97859F}" v="1" dt="2023-09-20T09:44:07.072"/>
    <p1510:client id="{6CFF62D5-597A-B795-0ED2-A20E4C06CA37}" v="1" dt="2023-08-14T13:26:42.690"/>
    <p1510:client id="{7E5385B7-2E3B-268E-3287-DDDE77D3C7D3}" v="3" dt="2023-08-29T04:59:28.320"/>
    <p1510:client id="{868F185A-C08C-0D0F-B397-F9731E70CFAC}" v="23" dt="2023-08-09T08:49:05.826"/>
    <p1510:client id="{88871C63-57B2-5A31-CF8A-62D7EA3C5ED9}" v="29" dt="2023-08-16T09:57:05.056"/>
    <p1510:client id="{B63EB395-6DD7-2A95-6146-2FC0411CDF51}" v="1" dt="2023-08-12T06:14:01.894"/>
    <p1510:client id="{B686AB05-101B-C7C9-AE00-781548084783}" v="59" dt="2023-08-17T13:30:11.121"/>
    <p1510:client id="{B6A789F4-53EA-1068-2129-2F66495D369D}" v="89" dt="2023-08-11T14:31:42.534"/>
    <p1510:client id="{C2D625D5-2DC7-9931-0BF7-65CA507BA636}" v="80" dt="2023-08-14T13:12:20.070"/>
    <p1510:client id="{D5A39A78-B5FE-0130-A130-AD5A24042EF4}" v="57" dt="2023-08-12T05:35:11.040"/>
    <p1510:client id="{E405579D-5227-17FC-7BE4-5830DFD1B09C}" v="4" dt="2023-08-16T12:28:18.022"/>
    <p1510:client id="{E4F21148-893C-6A8F-EB25-B418AB53B3BE}" v="1" dt="2023-08-16T03:10:07.207"/>
    <p1510:client id="{F435C313-F223-9DCE-4533-5D6185A8BFEC}" v="24" dt="2023-08-16T13:13:45.501"/>
    <p1510:client id="{F54FB580-A04E-E0C6-55E7-46B752432495}" v="139" dt="2023-08-16T11:20:02.0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0"/>
    <p:restoredTop sz="94206" autoAdjust="0"/>
  </p:normalViewPr>
  <p:slideViewPr>
    <p:cSldViewPr snapToGrid="0">
      <p:cViewPr varScale="1">
        <p:scale>
          <a:sx n="116" d="100"/>
          <a:sy n="116" d="100"/>
        </p:scale>
        <p:origin x="-490" y="-82"/>
      </p:cViewPr>
      <p:guideLst>
        <p:guide orient="horz" pos="588"/>
        <p:guide orient="horz" pos="852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52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4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shmi Mishra" userId="S::rmishra@edunetfoundation.org::6469e6c3-66fa-4f4f-9c10-a71ac4161bf2" providerId="AD" clId="Web-{6650A404-D67C-24D4-A22C-A8BBCB97859F}"/>
    <pc:docChg chg="modSld">
      <pc:chgData name="Rashmi Mishra" userId="S::rmishra@edunetfoundation.org::6469e6c3-66fa-4f4f-9c10-a71ac4161bf2" providerId="AD" clId="Web-{6650A404-D67C-24D4-A22C-A8BBCB97859F}" dt="2023-09-20T09:44:07.072" v="0" actId="1076"/>
      <pc:docMkLst>
        <pc:docMk/>
      </pc:docMkLst>
      <pc:sldChg chg="modSp">
        <pc:chgData name="Rashmi Mishra" userId="S::rmishra@edunetfoundation.org::6469e6c3-66fa-4f4f-9c10-a71ac4161bf2" providerId="AD" clId="Web-{6650A404-D67C-24D4-A22C-A8BBCB97859F}" dt="2023-09-20T09:44:07.072" v="0" actId="1076"/>
        <pc:sldMkLst>
          <pc:docMk/>
          <pc:sldMk cId="312414391" sldId="378"/>
        </pc:sldMkLst>
        <pc:picChg chg="mod">
          <ac:chgData name="Rashmi Mishra" userId="S::rmishra@edunetfoundation.org::6469e6c3-66fa-4f4f-9c10-a71ac4161bf2" providerId="AD" clId="Web-{6650A404-D67C-24D4-A22C-A8BBCB97859F}" dt="2023-09-20T09:44:07.072" v="0" actId="1076"/>
          <ac:picMkLst>
            <pc:docMk/>
            <pc:sldMk cId="312414391" sldId="378"/>
            <ac:picMk id="2" creationId="{E349563B-B43C-CCAE-CB75-01877219252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xmlns="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pPr algn="r"/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b="1">
                <a:latin typeface="Calibri"/>
                <a:cs typeface="Calibri"/>
              </a:rPr>
              <a:t>These are the list of chapters that we are going to cover in these foundation codes. Those are chapter one what are AI and ML? chapter 2 applied Python programming in AI,  and chapter 3 is</a:t>
            </a:r>
            <a:r>
              <a:rPr lang="en-US" b="1"/>
              <a:t> exploratory data analysis for ML.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pPr algn="r"/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51770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 pitchFamily="34" charset="0"/>
              <a:buNone/>
              <a:tabLst>
                <a:tab pos="0" algn="l"/>
              </a:tabLst>
              <a:defRPr/>
            </a:pPr>
            <a:r>
              <a:rPr lang="en-US" sz="2000" b="1">
                <a:solidFill>
                  <a:srgbClr val="213163"/>
                </a:solidFill>
              </a:rPr>
              <a:t>Reference</a:t>
            </a:r>
            <a:endParaRPr lang="en-US" sz="2000"/>
          </a:p>
          <a:p>
            <a:pPr marL="173736" indent="-173736">
              <a:buFont typeface="Arial" panose="020B0604020202020204" pitchFamily="34" charset="0"/>
              <a:buChar char="•"/>
              <a:tabLst>
                <a:tab pos="0" algn="l"/>
              </a:tabLst>
            </a:pPr>
            <a:endParaRPr lang="en-IN" sz="2000" spc="-1"/>
          </a:p>
          <a:p>
            <a:pPr marL="173736" indent="-173736"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IN" sz="2000" spc="-1"/>
              <a:t>These are the references for this session.</a:t>
            </a:r>
            <a:endParaRPr lang="en-IN" sz="2000" b="0" strike="noStrike" spc="-1">
              <a:latin typeface="Arial"/>
            </a:endParaRP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pPr algn="r">
                <a:lnSpc>
                  <a:spcPct val="100000"/>
                </a:lnSpc>
              </a:pPr>
              <a:t>12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19456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n-IN" sz="2000" b="0" spc="-1"/>
              <a:t>thank you very much for joining</a:t>
            </a:r>
            <a:r>
              <a:rPr lang="en-IN" b="0"/>
              <a:t> this </a:t>
            </a:r>
            <a:r>
              <a:rPr lang="en-IN"/>
              <a:t>PPT</a:t>
            </a:r>
            <a:r>
              <a:rPr lang="en-IN" b="0"/>
              <a:t>, keep learning.</a:t>
            </a: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pPr algn="r">
                <a:lnSpc>
                  <a:spcPct val="100000"/>
                </a:lnSpc>
              </a:pPr>
              <a:t>14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85314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36418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BF06D3-496D-4060-A653-877D7024FA53}" type="datetime1">
              <a:rPr lang="en-IN" smtClean="0"/>
              <a:pPr/>
              <a:t>12-06-2024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DCED223-EF63-605A-08B3-3B52963FC6A6}"/>
              </a:ext>
            </a:extLst>
          </p:cNvPr>
          <p:cNvSpPr/>
          <p:nvPr userDrawn="1"/>
        </p:nvSpPr>
        <p:spPr>
          <a:xfrm>
            <a:off x="1" y="-78892"/>
            <a:ext cx="7088224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/>
              <a:t>Project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FF9D9AD1-C7C2-FFF1-54BA-8514D18B8369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12055C93-3B68-7B2F-D1BC-57DBBDF9047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7435308" y="29029"/>
            <a:ext cx="1245494" cy="40508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327CC02B-8BB1-0D1C-2198-59015B45F89B}"/>
              </a:ext>
            </a:extLst>
          </p:cNvPr>
          <p:cNvSpPr/>
          <p:nvPr userDrawn="1"/>
        </p:nvSpPr>
        <p:spPr>
          <a:xfrm>
            <a:off x="9027886" y="0"/>
            <a:ext cx="116114" cy="467289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2" r:id="rId2"/>
    <p:sldLayoutId id="2147483653" r:id="rId3"/>
    <p:sldLayoutId id="2147483654" r:id="rId4"/>
    <p:sldLayoutId id="2147483668" r:id="rId5"/>
    <p:sldLayoutId id="2147483669" r:id="rId6"/>
    <p:sldLayoutId id="2147483670" r:id="rId7"/>
    <p:sldLayoutId id="2147483656" r:id="rId8"/>
    <p:sldLayoutId id="2147483657" r:id="rId9"/>
    <p:sldLayoutId id="2147483674" r:id="rId10"/>
    <p:sldLayoutId id="214748368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user/TechGuyWeb" TargetMode="External"/><Relationship Id="rId3" Type="http://schemas.openxmlformats.org/officeDocument/2006/relationships/hyperlink" Target="https://netninja.dev/courses/category/node-js" TargetMode="External"/><Relationship Id="rId7" Type="http://schemas.openxmlformats.org/officeDocument/2006/relationships/hyperlink" Target="https://stackoverflow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eactrouter.com/en/main" TargetMode="External"/><Relationship Id="rId5" Type="http://schemas.openxmlformats.org/officeDocument/2006/relationships/hyperlink" Target="https://academy.postman.com/" TargetMode="External"/><Relationship Id="rId4" Type="http://schemas.openxmlformats.org/officeDocument/2006/relationships/hyperlink" Target="https://www.youtube.com/@codewithantonio" TargetMode="External"/><Relationship Id="rId9" Type="http://schemas.openxmlformats.org/officeDocument/2006/relationships/hyperlink" Target="https://www.udemy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15EB3E8-4D66-E74C-AA85-D6FA3DDF1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22464"/>
            <a:ext cx="9144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86E0006D-E6E5-1C29-48B1-80051C6B8CF6}"/>
              </a:ext>
            </a:extLst>
          </p:cNvPr>
          <p:cNvSpPr txBox="1"/>
          <p:nvPr/>
        </p:nvSpPr>
        <p:spPr>
          <a:xfrm>
            <a:off x="2274736" y="4468992"/>
            <a:ext cx="4594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Disclaimer: The content is curated for educational purposes only.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xmlns="" id="{1BFECF01-5B37-F500-F5BF-94F4716E2D91}"/>
              </a:ext>
            </a:extLst>
          </p:cNvPr>
          <p:cNvSpPr/>
          <p:nvPr/>
        </p:nvSpPr>
        <p:spPr>
          <a:xfrm>
            <a:off x="1122744" y="1001693"/>
            <a:ext cx="6898511" cy="3102015"/>
          </a:xfrm>
          <a:prstGeom prst="roundRect">
            <a:avLst>
              <a:gd name="adj" fmla="val 8142"/>
            </a:avLst>
          </a:prstGeom>
          <a:solidFill>
            <a:srgbClr val="E5EEFF"/>
          </a:solidFill>
          <a:ln>
            <a:solidFill>
              <a:srgbClr val="9BD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EBB721ED-22E4-6DB0-5857-C0300ED9B39A}"/>
              </a:ext>
            </a:extLst>
          </p:cNvPr>
          <p:cNvGrpSpPr/>
          <p:nvPr/>
        </p:nvGrpSpPr>
        <p:grpSpPr>
          <a:xfrm>
            <a:off x="1567263" y="1495382"/>
            <a:ext cx="6047412" cy="601034"/>
            <a:chOff x="1567263" y="1495382"/>
            <a:chExt cx="6047412" cy="601034"/>
          </a:xfrm>
        </p:grpSpPr>
        <p:pic>
          <p:nvPicPr>
            <p:cNvPr id="8" name="Google Shape;110;p4" descr="A close up of a sign&#10;&#10;Description automatically generated">
              <a:extLst>
                <a:ext uri="{FF2B5EF4-FFF2-40B4-BE49-F238E27FC236}">
                  <a16:creationId xmlns:a16="http://schemas.microsoft.com/office/drawing/2014/main" xmlns="" id="{C5DCF4E0-0C65-1FEB-0A76-8E20240537A0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755974" y="1620847"/>
              <a:ext cx="1163978" cy="38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xmlns="" id="{4954FDD9-FF0B-C2F3-8CBA-8430CF9EF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0552"/>
            <a:stretch/>
          </p:blipFill>
          <p:spPr>
            <a:xfrm>
              <a:off x="3675859" y="1608154"/>
              <a:ext cx="787775" cy="414497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81703E3D-DC42-4972-13BC-75B3433F0AAC}"/>
                </a:ext>
              </a:extLst>
            </p:cNvPr>
            <p:cNvCxnSpPr>
              <a:cxnSpLocks/>
            </p:cNvCxnSpPr>
            <p:nvPr/>
          </p:nvCxnSpPr>
          <p:spPr>
            <a:xfrm>
              <a:off x="4609804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xmlns="" id="{42864786-7EB9-0435-2B7E-A519DAC0B2C3}"/>
                </a:ext>
              </a:extLst>
            </p:cNvPr>
            <p:cNvCxnSpPr>
              <a:cxnSpLocks/>
            </p:cNvCxnSpPr>
            <p:nvPr/>
          </p:nvCxnSpPr>
          <p:spPr>
            <a:xfrm>
              <a:off x="6066122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xmlns="" id="{4C1401D8-FA66-1261-CD90-51590003DB53}"/>
                </a:ext>
              </a:extLst>
            </p:cNvPr>
            <p:cNvPicPr/>
            <p:nvPr/>
          </p:nvPicPr>
          <p:blipFill>
            <a:blip r:embed="rId6"/>
            <a:stretch/>
          </p:blipFill>
          <p:spPr>
            <a:xfrm>
              <a:off x="6212294" y="1633695"/>
              <a:ext cx="1402381" cy="363414"/>
            </a:xfrm>
            <a:prstGeom prst="rect">
              <a:avLst/>
            </a:prstGeom>
            <a:ln w="0">
              <a:noFill/>
            </a:ln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xmlns="" id="{A3B6D403-A251-4241-C8B1-03F239798137}"/>
                </a:ext>
              </a:extLst>
            </p:cNvPr>
            <p:cNvCxnSpPr>
              <a:cxnSpLocks/>
            </p:cNvCxnSpPr>
            <p:nvPr/>
          </p:nvCxnSpPr>
          <p:spPr>
            <a:xfrm>
              <a:off x="3529689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2" name="Picture 21" descr="A blue and black text&#10;&#10;Description automatically generated">
              <a:extLst>
                <a:ext uri="{FF2B5EF4-FFF2-40B4-BE49-F238E27FC236}">
                  <a16:creationId xmlns:a16="http://schemas.microsoft.com/office/drawing/2014/main" xmlns="" id="{7EE3A363-7C08-0337-B159-84F504E87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7263" y="1495382"/>
              <a:ext cx="1816256" cy="454064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FD0626E-7FFA-F384-1DF5-056574800B20}"/>
              </a:ext>
            </a:extLst>
          </p:cNvPr>
          <p:cNvSpPr txBox="1"/>
          <p:nvPr/>
        </p:nvSpPr>
        <p:spPr>
          <a:xfrm>
            <a:off x="1311965" y="2312364"/>
            <a:ext cx="6520068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/>
              <a:t>MEDICARE</a:t>
            </a:r>
            <a:endParaRPr lang="en-US" sz="2000" b="1" dirty="0"/>
          </a:p>
          <a:p>
            <a:endParaRPr lang="en-US" sz="1400" dirty="0"/>
          </a:p>
          <a:p>
            <a:r>
              <a:rPr lang="en-US" sz="1400" dirty="0"/>
              <a:t>Team Members:   					Guide:</a:t>
            </a:r>
          </a:p>
          <a:p>
            <a:pPr algn="ctr"/>
            <a:endParaRPr lang="en-US" dirty="0"/>
          </a:p>
          <a:p>
            <a:pPr algn="ctr"/>
            <a:endParaRPr lang="en-US" sz="1400" dirty="0"/>
          </a:p>
          <a:p>
            <a:pPr algn="ctr"/>
            <a:endParaRPr lang="en-US" dirty="0"/>
          </a:p>
          <a:p>
            <a:pPr algn="ctr"/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1236742" y="3210268"/>
            <a:ext cx="47167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YADAV ANAND RAMSINGH (ET23MTCA070)</a:t>
            </a:r>
          </a:p>
          <a:p>
            <a:r>
              <a:rPr lang="en-US" sz="1100" dirty="0" smtClean="0"/>
              <a:t>MISHRA AKRUTI CHANDRASHEKHAR(ET23MTCA030)</a:t>
            </a:r>
          </a:p>
          <a:p>
            <a:r>
              <a:rPr lang="en-US" sz="1100" dirty="0" smtClean="0"/>
              <a:t>JAIN APURVA (ET23MTCA020)</a:t>
            </a:r>
          </a:p>
          <a:p>
            <a:r>
              <a:rPr lang="en-US" sz="1100" dirty="0" smtClean="0"/>
              <a:t>PATEL SAKSHI (ET23MTCA)</a:t>
            </a:r>
            <a:endParaRPr lang="en-US" sz="1100" dirty="0"/>
          </a:p>
        </p:txBody>
      </p:sp>
      <p:sp>
        <p:nvSpPr>
          <p:cNvPr id="16" name="TextBox 15"/>
          <p:cNvSpPr txBox="1"/>
          <p:nvPr/>
        </p:nvSpPr>
        <p:spPr>
          <a:xfrm>
            <a:off x="6229761" y="3183954"/>
            <a:ext cx="1631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Adarsh</a:t>
            </a:r>
            <a:r>
              <a:rPr lang="en-US" sz="1200" b="1" dirty="0" smtClean="0"/>
              <a:t> Patel Sir</a:t>
            </a:r>
            <a:endParaRPr lang="en-US" sz="1200" b="1" dirty="0"/>
          </a:p>
        </p:txBody>
      </p:sp>
    </p:spTree>
    <p:extLst>
      <p:ext uri="{BB962C8B-B14F-4D97-AF65-F5344CB8AC3E}">
        <p14:creationId xmlns:p14="http://schemas.microsoft.com/office/powerpoint/2010/main" xmlns="" val="2370717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F90F4B-9803-CB1B-02A8-FB5D111C9F4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3911" y="1341997"/>
            <a:ext cx="80914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Wingdings" pitchFamily="2" charset="2"/>
              <a:buChar char="Ø"/>
            </a:pPr>
            <a:r>
              <a:rPr lang="en-US" sz="1800" b="1" dirty="0" smtClean="0"/>
              <a:t>Medicare Application successfully </a:t>
            </a:r>
            <a:r>
              <a:rPr lang="en-US" sz="1800" b="1" dirty="0" smtClean="0"/>
              <a:t>provides a streamlined platform for booking doctor appointments and purchasing medications online. </a:t>
            </a:r>
            <a:endParaRPr lang="en-US" sz="1800" b="1" dirty="0" smtClean="0"/>
          </a:p>
          <a:p>
            <a:pPr algn="ctr">
              <a:buFont typeface="Wingdings" pitchFamily="2" charset="2"/>
              <a:buChar char="Ø"/>
            </a:pPr>
            <a:endParaRPr lang="en-US" sz="1800" b="1" dirty="0" smtClean="0"/>
          </a:p>
          <a:p>
            <a:pPr algn="ctr">
              <a:buFont typeface="Wingdings" pitchFamily="2" charset="2"/>
              <a:buChar char="Ø"/>
            </a:pPr>
            <a:endParaRPr lang="en-US" sz="1800" b="1" dirty="0" smtClean="0"/>
          </a:p>
          <a:p>
            <a:pPr algn="ctr">
              <a:buFont typeface="Wingdings" pitchFamily="2" charset="2"/>
              <a:buChar char="Ø"/>
            </a:pPr>
            <a:r>
              <a:rPr lang="en-US" sz="1800" b="1" dirty="0" smtClean="0"/>
              <a:t>By </a:t>
            </a:r>
            <a:r>
              <a:rPr lang="en-US" sz="1800" b="1" dirty="0" smtClean="0"/>
              <a:t>leveraging the MERN stack, we ensure a robust, scalable, and user-friendly </a:t>
            </a:r>
            <a:r>
              <a:rPr lang="en-US" sz="1800" b="1" dirty="0" smtClean="0"/>
              <a:t>application.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xmlns="" val="2174784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1F10A2C-122D-B694-9544-674D5B7F3F6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Scope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85479" y="1269635"/>
            <a:ext cx="76375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Wingdings" pitchFamily="2" charset="2"/>
              <a:buChar char="Ø"/>
            </a:pPr>
            <a:r>
              <a:rPr lang="en-US" sz="1800" b="1" dirty="0" smtClean="0"/>
              <a:t>Integration with telemedicine services for virtual consultations</a:t>
            </a:r>
            <a:r>
              <a:rPr lang="en-US" sz="1800" b="1" dirty="0" smtClean="0"/>
              <a:t>.</a:t>
            </a:r>
          </a:p>
          <a:p>
            <a:pPr algn="ctr">
              <a:buFont typeface="Wingdings" pitchFamily="2" charset="2"/>
              <a:buChar char="Ø"/>
            </a:pPr>
            <a:endParaRPr lang="en-US" sz="1800" b="1" dirty="0" smtClean="0"/>
          </a:p>
          <a:p>
            <a:pPr algn="ctr">
              <a:buFont typeface="Wingdings" pitchFamily="2" charset="2"/>
              <a:buChar char="Ø"/>
            </a:pPr>
            <a:r>
              <a:rPr lang="en-US" sz="1800" b="1" dirty="0" smtClean="0"/>
              <a:t>Advanced </a:t>
            </a:r>
            <a:r>
              <a:rPr lang="en-US" sz="1800" b="1" dirty="0" smtClean="0"/>
              <a:t>analytics for predicting healthcare trends and demands</a:t>
            </a:r>
            <a:r>
              <a:rPr lang="en-US" sz="1800" b="1" dirty="0" smtClean="0"/>
              <a:t>.</a:t>
            </a:r>
          </a:p>
          <a:p>
            <a:pPr algn="ctr">
              <a:buFont typeface="Wingdings" pitchFamily="2" charset="2"/>
              <a:buChar char="Ø"/>
            </a:pPr>
            <a:endParaRPr lang="en-US" sz="1800" b="1" dirty="0" smtClean="0"/>
          </a:p>
          <a:p>
            <a:pPr algn="ctr">
              <a:buFont typeface="Wingdings" pitchFamily="2" charset="2"/>
              <a:buChar char="Ø"/>
            </a:pPr>
            <a:r>
              <a:rPr lang="en-US" sz="1800" b="1" dirty="0" smtClean="0"/>
              <a:t>Mobile </a:t>
            </a:r>
            <a:r>
              <a:rPr lang="en-US" sz="1800" b="1" dirty="0" smtClean="0"/>
              <a:t>application development for greater accessibility</a:t>
            </a:r>
            <a:r>
              <a:rPr lang="en-US" sz="1800" b="1" dirty="0" smtClean="0"/>
              <a:t>.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xmlns="" val="705114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1;g5fab984687_2_0">
            <a:extLst>
              <a:ext uri="{FF2B5EF4-FFF2-40B4-BE49-F238E27FC236}">
                <a16:creationId xmlns:a16="http://schemas.microsoft.com/office/drawing/2014/main" xmlns="" id="{8D66D476-62A2-1223-50DE-D356C5F99B3C}"/>
              </a:ext>
            </a:extLst>
          </p:cNvPr>
          <p:cNvSpPr txBox="1">
            <a:spLocks/>
          </p:cNvSpPr>
          <p:nvPr/>
        </p:nvSpPr>
        <p:spPr>
          <a:xfrm>
            <a:off x="144173" y="642794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US" sz="1600" b="1">
                <a:solidFill>
                  <a:srgbClr val="213163"/>
                </a:solidFill>
              </a:rPr>
              <a:t>Reference</a:t>
            </a:r>
            <a:endParaRPr lang="en-US" sz="1600"/>
          </a:p>
        </p:txBody>
      </p:sp>
      <p:sp>
        <p:nvSpPr>
          <p:cNvPr id="3" name="Google Shape;62;g5fab984687_2_0">
            <a:extLst>
              <a:ext uri="{FF2B5EF4-FFF2-40B4-BE49-F238E27FC236}">
                <a16:creationId xmlns:a16="http://schemas.microsoft.com/office/drawing/2014/main" xmlns="" id="{AE76DA37-EEF4-E854-985B-BBFC06857B90}"/>
              </a:ext>
            </a:extLst>
          </p:cNvPr>
          <p:cNvSpPr txBox="1">
            <a:spLocks/>
          </p:cNvSpPr>
          <p:nvPr/>
        </p:nvSpPr>
        <p:spPr>
          <a:xfrm>
            <a:off x="148827" y="1020436"/>
            <a:ext cx="8572435" cy="272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736" lvl="1" indent="-173736">
              <a:lnSpc>
                <a:spcPct val="107000"/>
              </a:lnSpc>
              <a:spcBef>
                <a:spcPts val="499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pc="-1" dirty="0" smtClean="0">
                <a:solidFill>
                  <a:srgbClr val="0000FF"/>
                </a:solidFill>
                <a:latin typeface="+mn-lt"/>
                <a:ea typeface="Calibri"/>
                <a:cs typeface="Times New Roman"/>
                <a:hlinkClick r:id="rId3"/>
              </a:rPr>
              <a:t>https://</a:t>
            </a:r>
            <a:r>
              <a:rPr lang="en-US" spc="-1" dirty="0" smtClean="0">
                <a:solidFill>
                  <a:srgbClr val="0000FF"/>
                </a:solidFill>
                <a:latin typeface="+mn-lt"/>
                <a:ea typeface="Calibri"/>
                <a:cs typeface="Times New Roman"/>
                <a:hlinkClick r:id="rId3"/>
              </a:rPr>
              <a:t>netninja.dev/courses/category/node-js</a:t>
            </a:r>
            <a:endParaRPr lang="en-US" spc="-1" dirty="0" smtClean="0">
              <a:solidFill>
                <a:srgbClr val="0000FF"/>
              </a:solidFill>
              <a:latin typeface="+mn-lt"/>
              <a:ea typeface="Calibri"/>
              <a:cs typeface="Times New Roman"/>
            </a:endParaRPr>
          </a:p>
          <a:p>
            <a:pPr marL="173736" lvl="1" indent="-173736">
              <a:lnSpc>
                <a:spcPct val="107000"/>
              </a:lnSpc>
              <a:spcBef>
                <a:spcPts val="499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4"/>
              </a:rPr>
              <a:t>https://www.youtube.com/@</a:t>
            </a: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4"/>
              </a:rPr>
              <a:t>codewithantonio</a:t>
            </a:r>
            <a:endParaRPr lang="en-US" spc="-1" dirty="0" smtClean="0">
              <a:solidFill>
                <a:srgbClr val="0000FF"/>
              </a:solidFill>
              <a:latin typeface="+mn-lt"/>
              <a:cs typeface="Times New Roman"/>
            </a:endParaRPr>
          </a:p>
          <a:p>
            <a:pPr marL="173736" lvl="1" indent="-173736">
              <a:lnSpc>
                <a:spcPct val="107000"/>
              </a:lnSpc>
              <a:spcBef>
                <a:spcPts val="499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5"/>
              </a:rPr>
              <a:t>https://academy.postman.com</a:t>
            </a: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5"/>
              </a:rPr>
              <a:t>/</a:t>
            </a:r>
            <a:endParaRPr lang="en-US" spc="-1" dirty="0" smtClean="0">
              <a:solidFill>
                <a:srgbClr val="0000FF"/>
              </a:solidFill>
              <a:latin typeface="+mn-lt"/>
              <a:cs typeface="Times New Roman"/>
            </a:endParaRPr>
          </a:p>
          <a:p>
            <a:pPr marL="173736" lvl="1" indent="-173736">
              <a:lnSpc>
                <a:spcPct val="107000"/>
              </a:lnSpc>
              <a:spcBef>
                <a:spcPts val="499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6"/>
              </a:rPr>
              <a:t>https://</a:t>
            </a: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6"/>
              </a:rPr>
              <a:t>reactrouter.com/en/main</a:t>
            </a:r>
            <a:endParaRPr lang="en-US" spc="-1" dirty="0" smtClean="0">
              <a:solidFill>
                <a:srgbClr val="0000FF"/>
              </a:solidFill>
              <a:latin typeface="+mn-lt"/>
              <a:cs typeface="Times New Roman"/>
            </a:endParaRPr>
          </a:p>
          <a:p>
            <a:pPr marL="173736" lvl="1" indent="-173736">
              <a:lnSpc>
                <a:spcPct val="107000"/>
              </a:lnSpc>
              <a:spcBef>
                <a:spcPts val="499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7"/>
              </a:rPr>
              <a:t>https://stackoverflow.com</a:t>
            </a: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7"/>
              </a:rPr>
              <a:t>/</a:t>
            </a:r>
            <a:endParaRPr lang="en-US" spc="-1" dirty="0" smtClean="0">
              <a:solidFill>
                <a:srgbClr val="0000FF"/>
              </a:solidFill>
              <a:latin typeface="+mn-lt"/>
              <a:cs typeface="Times New Roman"/>
            </a:endParaRPr>
          </a:p>
          <a:p>
            <a:pPr marL="173736" lvl="1" indent="-173736">
              <a:lnSpc>
                <a:spcPct val="107000"/>
              </a:lnSpc>
              <a:spcBef>
                <a:spcPts val="499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8"/>
              </a:rPr>
              <a:t>https://</a:t>
            </a: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8"/>
              </a:rPr>
              <a:t>www.youtube.com/user/TechGuyWeb</a:t>
            </a:r>
            <a:endParaRPr lang="en-US" spc="-1" dirty="0" smtClean="0">
              <a:solidFill>
                <a:srgbClr val="0000FF"/>
              </a:solidFill>
              <a:latin typeface="+mn-lt"/>
              <a:cs typeface="Times New Roman"/>
            </a:endParaRPr>
          </a:p>
          <a:p>
            <a:pPr marL="173736" lvl="1" indent="-173736">
              <a:lnSpc>
                <a:spcPct val="107000"/>
              </a:lnSpc>
              <a:spcBef>
                <a:spcPts val="499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9"/>
              </a:rPr>
              <a:t>https://www.udemy.com</a:t>
            </a:r>
            <a:r>
              <a:rPr lang="en-US" spc="-1" dirty="0" smtClean="0">
                <a:solidFill>
                  <a:srgbClr val="0000FF"/>
                </a:solidFill>
                <a:latin typeface="+mn-lt"/>
                <a:cs typeface="Times New Roman"/>
                <a:hlinkClick r:id="rId9"/>
              </a:rPr>
              <a:t>/</a:t>
            </a:r>
            <a:endParaRPr lang="en-US" spc="-1" dirty="0" smtClean="0">
              <a:solidFill>
                <a:srgbClr val="0000FF"/>
              </a:solidFill>
              <a:latin typeface="+mn-lt"/>
              <a:cs typeface="Times New Roman"/>
            </a:endParaRPr>
          </a:p>
          <a:p>
            <a:pPr marL="173736" lvl="1" indent="-173736">
              <a:lnSpc>
                <a:spcPct val="107000"/>
              </a:lnSpc>
              <a:spcBef>
                <a:spcPts val="499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 b="0" strike="noStrike" spc="-1" dirty="0" smtClean="0">
              <a:solidFill>
                <a:srgbClr val="0000FF"/>
              </a:solidFill>
              <a:latin typeface="+mn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091900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N20230428_195714(0)">
            <a:hlinkClick r:id="" action="ppaction://media"/>
            <a:extLst>
              <a:ext uri="{FF2B5EF4-FFF2-40B4-BE49-F238E27FC236}">
                <a16:creationId xmlns:a16="http://schemas.microsoft.com/office/drawing/2014/main" xmlns="" id="{E349563B-B43C-CCAE-CB75-01877219252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3660" y="763434"/>
            <a:ext cx="8325293" cy="400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241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2;g5fab984687_2_0">
            <a:extLst>
              <a:ext uri="{FF2B5EF4-FFF2-40B4-BE49-F238E27FC236}">
                <a16:creationId xmlns:a16="http://schemas.microsoft.com/office/drawing/2014/main" xmlns="" id="{AE76DA37-EEF4-E854-985B-BBFC06857B90}"/>
              </a:ext>
            </a:extLst>
          </p:cNvPr>
          <p:cNvSpPr txBox="1">
            <a:spLocks/>
          </p:cNvSpPr>
          <p:nvPr/>
        </p:nvSpPr>
        <p:spPr>
          <a:xfrm>
            <a:off x="3161462" y="2041411"/>
            <a:ext cx="2821075" cy="530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sz="3000" b="1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xmlns="" val="188237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TextBox 1174">
            <a:extLst>
              <a:ext uri="{FF2B5EF4-FFF2-40B4-BE49-F238E27FC236}">
                <a16:creationId xmlns:a16="http://schemas.microsoft.com/office/drawing/2014/main" xmlns="" id="{927410B5-1C26-2D39-1160-ABCF2EAFC484}"/>
              </a:ext>
            </a:extLst>
          </p:cNvPr>
          <p:cNvSpPr txBox="1"/>
          <p:nvPr/>
        </p:nvSpPr>
        <p:spPr>
          <a:xfrm>
            <a:off x="366152" y="598433"/>
            <a:ext cx="462421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sz="9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1494DD5-904E-76E9-38C0-10A35CC5BDD0}"/>
              </a:ext>
            </a:extLst>
          </p:cNvPr>
          <p:cNvSpPr txBox="1"/>
          <p:nvPr/>
        </p:nvSpPr>
        <p:spPr>
          <a:xfrm>
            <a:off x="624661" y="1436524"/>
            <a:ext cx="6935087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/>
                <a:ea typeface="+mn-lt"/>
                <a:cs typeface="Arial"/>
              </a:rPr>
              <a:t>Abstract     </a:t>
            </a:r>
            <a:endParaRPr lang="en-US" sz="1800" dirty="0"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/>
                <a:ea typeface="+mn-lt"/>
                <a:cs typeface="Arial"/>
              </a:rPr>
              <a:t>Problem Statement</a:t>
            </a:r>
            <a:endParaRPr lang="en-US" sz="1800" dirty="0"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/>
                <a:ea typeface="+mn-lt"/>
                <a:cs typeface="Arial"/>
              </a:rPr>
              <a:t>Aims, Objective &amp; Proposed System/Solution</a:t>
            </a:r>
            <a:endParaRPr lang="en-US" sz="1800" dirty="0"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/>
                <a:ea typeface="+mn-lt"/>
                <a:cs typeface="Arial"/>
              </a:rPr>
              <a:t>System Design/Architecture </a:t>
            </a:r>
            <a:endParaRPr lang="en-US" sz="1800" dirty="0"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/>
                <a:ea typeface="+mn-lt"/>
                <a:cs typeface="+mn-lt"/>
              </a:rPr>
              <a:t>System Development Approach (Technology Used)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/>
                <a:ea typeface="+mn-lt"/>
                <a:cs typeface="+mn-lt"/>
              </a:rPr>
              <a:t>Algorithm &amp; Deployment  </a:t>
            </a:r>
            <a:endParaRPr lang="en-US" sz="1800" dirty="0">
              <a:latin typeface="Arial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/>
                <a:ea typeface="+mn-lt"/>
                <a:cs typeface="Arial"/>
              </a:rPr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/>
                <a:ea typeface="+mn-lt"/>
                <a:cs typeface="Arial"/>
              </a:rPr>
              <a:t>Future Scope</a:t>
            </a:r>
            <a:endParaRPr lang="en-I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/>
                <a:ea typeface="+mn-lt"/>
                <a:cs typeface="Arial"/>
              </a:rPr>
              <a:t>References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a typeface="+mn-lt"/>
              </a:rPr>
              <a:t>Video of the Project</a:t>
            </a:r>
            <a:endParaRPr lang="en-US"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5300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6F78195-9B03-00E3-45B8-00FA85409CCC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Abstract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3911" y="1434095"/>
            <a:ext cx="52166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 dirty="0" smtClean="0"/>
              <a:t>Our Medicare application aims </a:t>
            </a:r>
            <a:r>
              <a:rPr lang="en-US" sz="1600" dirty="0" smtClean="0"/>
              <a:t>to develop a comprehensive web application for booking doctor appointments and purchasing medications online</a:t>
            </a:r>
            <a:r>
              <a:rPr lang="en-US" sz="1600" dirty="0" smtClean="0"/>
              <a:t>.</a:t>
            </a:r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Utilizing </a:t>
            </a:r>
            <a:r>
              <a:rPr lang="en-US" sz="1600" dirty="0" smtClean="0"/>
              <a:t>the MERN stack (</a:t>
            </a:r>
            <a:r>
              <a:rPr lang="en-US" sz="1600" dirty="0" err="1" smtClean="0"/>
              <a:t>MongoDB</a:t>
            </a:r>
            <a:r>
              <a:rPr lang="en-US" sz="1600" dirty="0" smtClean="0"/>
              <a:t>, Express.js, React, Node.js), this application simplifies the process of accessing healthcare services and purchasing medication, ensuring convenience and efficiency for users.</a:t>
            </a:r>
            <a:endParaRPr lang="en-US" sz="1600" dirty="0"/>
          </a:p>
        </p:txBody>
      </p:sp>
      <p:sp>
        <p:nvSpPr>
          <p:cNvPr id="14338" name="AutoShape 2" descr="Indian Doctor With Uniform, Doctor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DOCA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7666" y="1038979"/>
            <a:ext cx="3245215" cy="324521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xmlns="" val="49215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DO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0677" y="2378939"/>
            <a:ext cx="4723304" cy="260090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D2E813-CB30-52BE-482F-A822E8D42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r>
              <a:rPr lang="en-US" sz="1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27597" y="1381468"/>
            <a:ext cx="56442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 dirty="0" smtClean="0"/>
              <a:t>Accessing healthcare services can often be cumbersome, with long wait times for appointments and difficulties in procuring medications. </a:t>
            </a:r>
            <a:endParaRPr lang="en-US" sz="1600" dirty="0" smtClean="0"/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This </a:t>
            </a:r>
            <a:r>
              <a:rPr lang="en-US" sz="1600" dirty="0" smtClean="0"/>
              <a:t>project aims to solve these issues by providing a seamless platform for booking doctor appointments and purchasing medications online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xmlns="" val="3401695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DDBB60-3489-C70E-E0A6-2C0A7BC99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Aim and Objective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969" y="1631447"/>
            <a:ext cx="55258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 dirty="0" smtClean="0"/>
              <a:t>To develop a user-friendly platform for healthcare </a:t>
            </a:r>
            <a:r>
              <a:rPr lang="en-US" sz="1600" dirty="0" smtClean="0"/>
              <a:t>services</a:t>
            </a:r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Simplify the process of booking doctor appointments</a:t>
            </a:r>
            <a:r>
              <a:rPr lang="en-US" sz="1600" dirty="0" smtClean="0"/>
              <a:t>.</a:t>
            </a:r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Provide </a:t>
            </a:r>
            <a:r>
              <a:rPr lang="en-US" sz="1600" dirty="0" smtClean="0"/>
              <a:t>an easy way to purchase medications online</a:t>
            </a:r>
            <a:r>
              <a:rPr lang="en-US" sz="1600" dirty="0" smtClean="0"/>
              <a:t>.</a:t>
            </a:r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</p:txBody>
      </p:sp>
      <p:pic>
        <p:nvPicPr>
          <p:cNvPr id="4" name="Picture 3" descr="Aim and Objective.jpeg"/>
          <p:cNvPicPr>
            <a:picLocks noChangeAspect="1"/>
          </p:cNvPicPr>
          <p:nvPr/>
        </p:nvPicPr>
        <p:blipFill>
          <a:blip r:embed="rId2"/>
          <a:srcRect t="11770"/>
          <a:stretch>
            <a:fillRect/>
          </a:stretch>
        </p:blipFill>
        <p:spPr>
          <a:xfrm>
            <a:off x="5833259" y="2999759"/>
            <a:ext cx="3222864" cy="174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73291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5745DE-B712-F06B-67FA-D3D7D6FBF5D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2608" y="1236743"/>
            <a:ext cx="481540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 dirty="0" smtClean="0"/>
              <a:t>Users can register with email/password or log in using existing credentials</a:t>
            </a:r>
            <a:r>
              <a:rPr lang="en-US" sz="1600" dirty="0" smtClean="0"/>
              <a:t>.</a:t>
            </a:r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Users can view available time slots of healthcare providers</a:t>
            </a:r>
            <a:r>
              <a:rPr lang="en-US" sz="1600" dirty="0" smtClean="0"/>
              <a:t>.</a:t>
            </a:r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An integrated web application using the MERN stack, offering features like user authentication, appointment scheduling, and online pharmacy services.</a:t>
            </a:r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</p:txBody>
      </p:sp>
      <p:pic>
        <p:nvPicPr>
          <p:cNvPr id="6" name="Picture 5" descr="Proposed Solu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712" y="1933643"/>
            <a:ext cx="2488698" cy="2488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54400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xmlns="" id="{6AB8DAF2-B141-0C0D-4015-6BE8A25C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" y="444500"/>
            <a:ext cx="8521700" cy="573088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Architecture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4705" y="1263056"/>
            <a:ext cx="53943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 dirty="0" smtClean="0"/>
              <a:t>The system consists of a frontend developed with React for a dynamic user interface, a backend powered by Node.js and Express.js for handling business logic, and </a:t>
            </a:r>
            <a:r>
              <a:rPr lang="en-US" sz="1600" dirty="0" err="1" smtClean="0"/>
              <a:t>MongoDB</a:t>
            </a:r>
            <a:r>
              <a:rPr lang="en-US" sz="1600" dirty="0" smtClean="0"/>
              <a:t> for data storage."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xmlns="" val="167368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178E5F-86A5-ECAF-68D6-5878ABFD3AE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Deployment Approach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4460" y="1177537"/>
            <a:ext cx="70191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600" dirty="0" err="1" smtClean="0"/>
              <a:t>MongoDB</a:t>
            </a:r>
            <a:r>
              <a:rPr lang="en-US" sz="1600" dirty="0" smtClean="0"/>
              <a:t>: </a:t>
            </a:r>
            <a:r>
              <a:rPr lang="en-US" sz="1600" dirty="0" err="1" smtClean="0"/>
              <a:t>NoSQL</a:t>
            </a:r>
            <a:r>
              <a:rPr lang="en-US" sz="1600" dirty="0" smtClean="0"/>
              <a:t> database for storing user information, appointments, and medication </a:t>
            </a:r>
            <a:r>
              <a:rPr lang="en-US" sz="1600" dirty="0" smtClean="0"/>
              <a:t>details.</a:t>
            </a:r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Express.js</a:t>
            </a:r>
            <a:r>
              <a:rPr lang="en-US" sz="1600" dirty="0" smtClean="0"/>
              <a:t>: Backend framework for building </a:t>
            </a:r>
            <a:r>
              <a:rPr lang="en-US" sz="1600" dirty="0" err="1" smtClean="0"/>
              <a:t>RESTful</a:t>
            </a:r>
            <a:r>
              <a:rPr lang="en-US" sz="1600" dirty="0" smtClean="0"/>
              <a:t> APIs</a:t>
            </a:r>
            <a:r>
              <a:rPr lang="en-US" sz="1600" dirty="0" smtClean="0"/>
              <a:t>.</a:t>
            </a:r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React</a:t>
            </a:r>
            <a:r>
              <a:rPr lang="en-US" sz="1600" dirty="0" smtClean="0"/>
              <a:t>: Frontend library for building user interfaces</a:t>
            </a:r>
            <a:r>
              <a:rPr lang="en-US" sz="1600" dirty="0" smtClean="0"/>
              <a:t>.</a:t>
            </a:r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Node.js</a:t>
            </a:r>
            <a:r>
              <a:rPr lang="en-US" sz="1600" dirty="0" smtClean="0"/>
              <a:t>: Runtime environment for executing JavaScript on the server side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pic>
        <p:nvPicPr>
          <p:cNvPr id="4" name="Picture 3" descr="System Deployment Approa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900" y="2819675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761987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E6545A-A71E-998F-6939-7CE2A36128C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Algorithm &amp; Deployment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9715" y="1361732"/>
            <a:ext cx="66178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User </a:t>
            </a:r>
            <a:r>
              <a:rPr lang="en-US" sz="1600" dirty="0" smtClean="0"/>
              <a:t>Authentication: Secure login system using JWT</a:t>
            </a:r>
            <a:r>
              <a:rPr lang="en-US" sz="1600" dirty="0" smtClean="0"/>
              <a:t>.</a:t>
            </a:r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Appointment Scheduling: Conflict-free appointment booking system</a:t>
            </a:r>
            <a:r>
              <a:rPr lang="en-US" sz="1600" dirty="0" smtClean="0"/>
              <a:t>.</a:t>
            </a:r>
            <a:endParaRPr lang="en-US" sz="1600" dirty="0" smtClean="0"/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endParaRPr lang="en-US" sz="1600" dirty="0" smtClean="0"/>
          </a:p>
          <a:p>
            <a:pPr>
              <a:buFont typeface="Wingdings" pitchFamily="2" charset="2"/>
              <a:buChar char="Ø"/>
            </a:pPr>
            <a:r>
              <a:rPr lang="en-US" sz="1600" dirty="0" smtClean="0"/>
              <a:t>The </a:t>
            </a:r>
            <a:r>
              <a:rPr lang="en-US" sz="1600" dirty="0" smtClean="0"/>
              <a:t>application is deployed on </a:t>
            </a:r>
            <a:r>
              <a:rPr lang="en-US" sz="1600" dirty="0" err="1" smtClean="0"/>
              <a:t>Heroku</a:t>
            </a:r>
            <a:r>
              <a:rPr lang="en-US" sz="1600" dirty="0" smtClean="0"/>
              <a:t> with continuous integration and deployment setup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pic>
        <p:nvPicPr>
          <p:cNvPr id="4" name="Picture 3" descr="Algorithm &amp; Deployme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034" y="2644523"/>
            <a:ext cx="2303498" cy="186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7968417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</TotalTime>
  <Words>460</Words>
  <Application>Microsoft Office PowerPoint</Application>
  <PresentationFormat>On-screen Show (16:9)</PresentationFormat>
  <Paragraphs>92</Paragraphs>
  <Slides>14</Slides>
  <Notes>4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Simple Light</vt:lpstr>
      <vt:lpstr>Slide 1</vt:lpstr>
      <vt:lpstr>Slide 2</vt:lpstr>
      <vt:lpstr>Abstract</vt:lpstr>
      <vt:lpstr>Problem Statement</vt:lpstr>
      <vt:lpstr>Aim and Objective</vt:lpstr>
      <vt:lpstr>Proposed Solution</vt:lpstr>
      <vt:lpstr>System Architecture</vt:lpstr>
      <vt:lpstr>System Deployment Approach</vt:lpstr>
      <vt:lpstr>Algorithm &amp; Deployment</vt:lpstr>
      <vt:lpstr>Conclusion</vt:lpstr>
      <vt:lpstr>Future Scope</vt:lpstr>
      <vt:lpstr>Slide 12</vt:lpstr>
      <vt:lpstr>Slide 13</vt:lpstr>
      <vt:lpstr>Slide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admin</cp:lastModifiedBy>
  <cp:revision>142</cp:revision>
  <dcterms:modified xsi:type="dcterms:W3CDTF">2024-06-12T03:45:39Z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2023-07-11T03:09:09Z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698b2528-286a-444d-a68d-b8bbb1f69870</vt:lpwstr>
  </property>
  <property fmtid="{D5CDD505-2E9C-101B-9397-08002B2CF9AE}" pid="8" name="MSIP_Label_defa4170-0d19-0005-0004-bc88714345d2_ActionId">
    <vt:lpwstr>9e872e44-4725-4b90-87d6-01f911260b79</vt:lpwstr>
  </property>
  <property fmtid="{D5CDD505-2E9C-101B-9397-08002B2CF9AE}" pid="9" name="MSIP_Label_defa4170-0d19-0005-0004-bc88714345d2_ContentBits">
    <vt:lpwstr>0</vt:lpwstr>
  </property>
</Properties>
</file>